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78" r:id="rId4"/>
    <p:sldId id="298" r:id="rId5"/>
    <p:sldId id="296" r:id="rId6"/>
    <p:sldId id="297" r:id="rId7"/>
    <p:sldId id="273" r:id="rId8"/>
    <p:sldId id="275" r:id="rId9"/>
    <p:sldId id="276" r:id="rId10"/>
    <p:sldId id="279" r:id="rId11"/>
    <p:sldId id="282" r:id="rId12"/>
    <p:sldId id="281" r:id="rId13"/>
    <p:sldId id="280" r:id="rId14"/>
    <p:sldId id="283" r:id="rId15"/>
    <p:sldId id="284" r:id="rId16"/>
    <p:sldId id="285" r:id="rId17"/>
    <p:sldId id="288" r:id="rId18"/>
    <p:sldId id="287" r:id="rId19"/>
    <p:sldId id="286" r:id="rId20"/>
    <p:sldId id="289" r:id="rId21"/>
    <p:sldId id="290" r:id="rId22"/>
    <p:sldId id="291" r:id="rId23"/>
    <p:sldId id="294" r:id="rId24"/>
    <p:sldId id="293" r:id="rId25"/>
    <p:sldId id="292" r:id="rId26"/>
    <p:sldId id="295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83154" autoAdjust="0"/>
  </p:normalViewPr>
  <p:slideViewPr>
    <p:cSldViewPr snapToGrid="0" showGuides="1">
      <p:cViewPr varScale="1">
        <p:scale>
          <a:sx n="73" d="100"/>
          <a:sy n="73" d="100"/>
        </p:scale>
        <p:origin x="-612" y="-102"/>
      </p:cViewPr>
      <p:guideLst>
        <p:guide orient="horz" pos="4008"/>
        <p:guide orient="horz" pos="576"/>
        <p:guide orient="horz" pos="22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pPr/>
              <a:t>11/30/2019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E1F35E-9892-4FEF-BD72-1351948704E9}"/>
              </a:ext>
            </a:extLst>
          </p:cNvPr>
          <p:cNvSpPr txBox="1"/>
          <p:nvPr/>
        </p:nvSpPr>
        <p:spPr>
          <a:xfrm>
            <a:off x="1273679" y="2280583"/>
            <a:ext cx="6083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SMART PARKINGS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11975" y="5517074"/>
            <a:ext cx="1575412" cy="1812035"/>
          </a:xfrm>
          <a:prstGeom prst="rect">
            <a:avLst/>
          </a:prstGeom>
        </p:spPr>
      </p:pic>
      <p:pic>
        <p:nvPicPr>
          <p:cNvPr id="11" name="Image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35131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733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Proposition </a:t>
            </a:r>
            <a:r>
              <a:rPr lang="en-US" sz="3200" b="1" dirty="0">
                <a:solidFill>
                  <a:schemeClr val="bg2"/>
                </a:solidFill>
              </a:rPr>
              <a:t>de </a:t>
            </a:r>
            <a:r>
              <a:rPr lang="en-US" sz="3200" b="1" dirty="0" err="1">
                <a:solidFill>
                  <a:schemeClr val="bg2"/>
                </a:solidFill>
              </a:rPr>
              <a:t>valeur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1199" y="2049935"/>
            <a:ext cx="795011" cy="795011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1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Proposition de </a:t>
            </a:r>
            <a:r>
              <a:rPr lang="en-US" sz="2800" b="1" dirty="0" err="1">
                <a:solidFill>
                  <a:schemeClr val="tx1"/>
                </a:solidFill>
              </a:rPr>
              <a:t>valeur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91" y="1896375"/>
            <a:ext cx="2342444" cy="2337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95908" y="2057655"/>
            <a:ext cx="2269677" cy="2269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4708" y="2364822"/>
            <a:ext cx="2616678" cy="1962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4253" y="4580076"/>
            <a:ext cx="17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gagner du temps</a:t>
            </a:r>
            <a:endParaRPr lang="fr-F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02126" y="4580076"/>
            <a:ext cx="181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gagner </a:t>
            </a:r>
            <a:r>
              <a:rPr lang="fr-FR" b="1" dirty="0" smtClean="0"/>
              <a:t>de l’argent</a:t>
            </a:r>
            <a:endParaRPr lang="fr-FR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98184" y="4580076"/>
            <a:ext cx="258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Optimisation des parkings</a:t>
            </a:r>
            <a:endParaRPr lang="fr-F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31547" y="2384950"/>
            <a:ext cx="1922253" cy="19222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72486" y="4608916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éviter le stress</a:t>
            </a:r>
          </a:p>
        </p:txBody>
      </p:sp>
    </p:spTree>
    <p:extLst>
      <p:ext uri="{BB962C8B-B14F-4D97-AF65-F5344CB8AC3E}">
        <p14:creationId xmlns:p14="http://schemas.microsoft.com/office/powerpoint/2010/main" xmlns="" val="372204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Distribution</a:t>
            </a: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2455" y="1971191"/>
            <a:ext cx="952500" cy="952500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3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Districution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9468" y="2137820"/>
            <a:ext cx="8471140" cy="301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72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La relation client</a:t>
            </a: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1456" y="2130192"/>
            <a:ext cx="634498" cy="634498"/>
          </a:xfrm>
          <a:prstGeom prst="rect">
            <a:avLst/>
          </a:prstGeom>
        </p:spPr>
      </p:pic>
      <p:pic>
        <p:nvPicPr>
          <p:cNvPr id="9" name="Imag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7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La relation client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785" y="1474039"/>
            <a:ext cx="4297232" cy="464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6802" y="1567851"/>
            <a:ext cx="4547199" cy="454719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89612" y="5603966"/>
            <a:ext cx="363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Service client</a:t>
            </a:r>
            <a:endParaRPr lang="fr-FR" sz="3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387736" y="5551715"/>
            <a:ext cx="510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/>
              <a:t>Evaluation de l’utilisateur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xmlns="" val="19604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2"/>
                </a:solidFill>
              </a:rPr>
              <a:t>Sources de revenue</a:t>
            </a: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9142" y="2137878"/>
            <a:ext cx="619125" cy="619125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51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Ressources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clés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269" y="1856688"/>
            <a:ext cx="3207687" cy="3207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1649" y="2116679"/>
            <a:ext cx="2687706" cy="2687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10114" y="2116679"/>
            <a:ext cx="2766203" cy="27662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2701" y="5105350"/>
            <a:ext cx="1294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Publicité </a:t>
            </a:r>
            <a:endParaRPr lang="fr-FR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32612" y="5064375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sponsoring</a:t>
            </a:r>
            <a:endParaRPr lang="fr-FR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641795" y="5064375"/>
            <a:ext cx="293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Les </a:t>
            </a:r>
            <a:r>
              <a:rPr lang="fr-FR" sz="2400" b="1" dirty="0" smtClean="0"/>
              <a:t>Paiements en ligne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xmlns="" val="14136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bg2"/>
                </a:solidFill>
              </a:rPr>
              <a:t>Ressources</a:t>
            </a:r>
            <a:r>
              <a:rPr lang="en-US" sz="3200" b="1" dirty="0" smtClean="0">
                <a:solidFill>
                  <a:schemeClr val="bg2"/>
                </a:solidFill>
              </a:rPr>
              <a:t> </a:t>
            </a:r>
            <a:r>
              <a:rPr lang="en-US" sz="3200" b="1" dirty="0" err="1" smtClean="0">
                <a:solidFill>
                  <a:schemeClr val="bg2"/>
                </a:solidFill>
              </a:rPr>
              <a:t>clés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8167" y="2013393"/>
            <a:ext cx="981075" cy="981075"/>
          </a:xfrm>
          <a:prstGeom prst="rect">
            <a:avLst/>
          </a:prstGeom>
        </p:spPr>
      </p:pic>
      <p:pic>
        <p:nvPicPr>
          <p:cNvPr id="9" name="Imag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60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Ressources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clés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166" y="1880109"/>
            <a:ext cx="2682556" cy="2295076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49661728"/>
              </p:ext>
            </p:extLst>
          </p:nvPr>
        </p:nvGraphicFramePr>
        <p:xfrm>
          <a:off x="3487349" y="1880109"/>
          <a:ext cx="2689164" cy="2295076"/>
        </p:xfrm>
        <a:graphic>
          <a:graphicData uri="http://schemas.openxmlformats.org/presentationml/2006/ole">
            <p:oleObj spid="_x0000_s1030" name="Image" r:id="rId4" imgW="4888889" imgH="3987302" progId="">
              <p:embed/>
            </p:oleObj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13503" y="1880109"/>
            <a:ext cx="2570113" cy="25365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7294" y="1978308"/>
            <a:ext cx="2214382" cy="23401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7392" y="4311977"/>
            <a:ext cx="24151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latin typeface="Montserrat"/>
              </a:rPr>
              <a:t>Les ressources physiques</a:t>
            </a:r>
            <a:endParaRPr lang="fr-FR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3518032" y="4311976"/>
            <a:ext cx="27286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Montserrat"/>
              </a:rPr>
              <a:t>Les ressources intellectuelles</a:t>
            </a:r>
            <a:endParaRPr lang="fr-FR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513503" y="4311975"/>
            <a:ext cx="2382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Montserrat"/>
              </a:rPr>
              <a:t>Les ressources humaines</a:t>
            </a:r>
            <a:endParaRPr lang="fr-FR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9478791" y="4318443"/>
            <a:ext cx="2491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dirty="0">
                <a:latin typeface="Montserrat"/>
              </a:rPr>
              <a:t>Les ressources financières</a:t>
            </a:r>
            <a:endParaRPr lang="fr-FR" sz="1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3827417" y="4754881"/>
            <a:ext cx="254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</a:t>
            </a:r>
            <a:r>
              <a:rPr lang="fr-FR" dirty="0" err="1" smtClean="0"/>
              <a:t>Unity</a:t>
            </a:r>
            <a:r>
              <a:rPr lang="fr-FR" dirty="0" smtClean="0"/>
              <a:t> </a:t>
            </a:r>
            <a:r>
              <a:rPr lang="fr-FR" dirty="0" err="1" smtClean="0"/>
              <a:t>augmented</a:t>
            </a:r>
            <a:r>
              <a:rPr lang="fr-FR" dirty="0" smtClean="0"/>
              <a:t> Reality</a:t>
            </a:r>
          </a:p>
          <a:p>
            <a:r>
              <a:rPr lang="fr-FR" dirty="0" smtClean="0"/>
              <a:t>-Google </a:t>
            </a:r>
            <a:r>
              <a:rPr lang="fr-FR" dirty="0" err="1" smtClean="0"/>
              <a:t>maps</a:t>
            </a:r>
            <a:endParaRPr lang="fr-FR" dirty="0" smtClean="0"/>
          </a:p>
          <a:p>
            <a:r>
              <a:rPr lang="fr-FR" dirty="0" smtClean="0"/>
              <a:t>-Google assistance</a:t>
            </a:r>
          </a:p>
          <a:p>
            <a:r>
              <a:rPr lang="fr-FR" dirty="0" smtClean="0"/>
              <a:t>-Google </a:t>
            </a:r>
            <a:r>
              <a:rPr lang="fr-FR" dirty="0" err="1" smtClean="0"/>
              <a:t>firebase</a:t>
            </a:r>
            <a:endParaRPr lang="fr-FR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6662058" y="4702629"/>
            <a:ext cx="2207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Agents municipaux</a:t>
            </a:r>
          </a:p>
          <a:p>
            <a:pPr>
              <a:buFontTx/>
              <a:buChar char="-"/>
            </a:pPr>
            <a:r>
              <a:rPr lang="fr-FR" dirty="0" smtClean="0"/>
              <a:t>Service Client de la</a:t>
            </a:r>
          </a:p>
          <a:p>
            <a:r>
              <a:rPr lang="fr-FR" dirty="0" smtClean="0"/>
              <a:t>  municipalité</a:t>
            </a:r>
          </a:p>
          <a:p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9640389" y="4689566"/>
            <a:ext cx="202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dirty="0" smtClean="0"/>
              <a:t>Municipalité de Sfax</a:t>
            </a:r>
          </a:p>
          <a:p>
            <a:r>
              <a:rPr lang="fr-FR" dirty="0" smtClean="0"/>
              <a:t>-Personnes morales</a:t>
            </a:r>
          </a:p>
          <a:p>
            <a:r>
              <a:rPr lang="fr-FR" dirty="0" smtClean="0"/>
              <a:t>-Coût très bas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613954" y="4741817"/>
            <a:ext cx="236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-Capteurs infrarouges</a:t>
            </a:r>
          </a:p>
        </p:txBody>
      </p:sp>
    </p:spTree>
    <p:extLst>
      <p:ext uri="{BB962C8B-B14F-4D97-AF65-F5344CB8AC3E}">
        <p14:creationId xmlns:p14="http://schemas.microsoft.com/office/powerpoint/2010/main" xmlns="" val="22621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 smtClean="0">
                <a:solidFill>
                  <a:schemeClr val="bg2"/>
                </a:solidFill>
              </a:rPr>
              <a:t>Pourquoi</a:t>
            </a:r>
            <a:r>
              <a:rPr lang="en-US" sz="4400" b="1" dirty="0" smtClean="0">
                <a:solidFill>
                  <a:schemeClr val="bg2"/>
                </a:solidFill>
              </a:rPr>
              <a:t>?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  <p:pic>
        <p:nvPicPr>
          <p:cNvPr id="14" name="Image 13" descr="wh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3361" y="1937657"/>
            <a:ext cx="1619794" cy="10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66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bg2"/>
                </a:solidFill>
              </a:rPr>
              <a:t>Activités</a:t>
            </a:r>
            <a:r>
              <a:rPr lang="en-US" sz="3200" b="1" dirty="0">
                <a:solidFill>
                  <a:schemeClr val="bg2"/>
                </a:solidFill>
              </a:rPr>
              <a:t> </a:t>
            </a:r>
            <a:r>
              <a:rPr lang="en-US" sz="3200" b="1" dirty="0" err="1">
                <a:solidFill>
                  <a:schemeClr val="bg2"/>
                </a:solidFill>
              </a:rPr>
              <a:t>clés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58167" y="2013393"/>
            <a:ext cx="981075" cy="981075"/>
          </a:xfrm>
          <a:prstGeom prst="rect">
            <a:avLst/>
          </a:prstGeom>
        </p:spPr>
      </p:pic>
      <p:pic>
        <p:nvPicPr>
          <p:cNvPr id="9" name="Imag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7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Activités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clés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99870" y="1949570"/>
            <a:ext cx="5431989" cy="3623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5581" y="1949570"/>
            <a:ext cx="5688403" cy="36230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66280" y="1383493"/>
            <a:ext cx="9135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Utilisation de la réalité augmentée pour </a:t>
            </a:r>
            <a:r>
              <a:rPr lang="fr-FR" sz="2400" b="1" dirty="0" smtClean="0"/>
              <a:t>optimiser </a:t>
            </a:r>
            <a:r>
              <a:rPr lang="fr-FR" sz="2400" b="1" dirty="0"/>
              <a:t>la gestion des parkings </a:t>
            </a:r>
          </a:p>
        </p:txBody>
      </p:sp>
    </p:spTree>
    <p:extLst>
      <p:ext uri="{BB962C8B-B14F-4D97-AF65-F5344CB8AC3E}">
        <p14:creationId xmlns:p14="http://schemas.microsoft.com/office/powerpoint/2010/main" xmlns="" val="13161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Activités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clés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4254" y="1141953"/>
            <a:ext cx="10529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Développement </a:t>
            </a:r>
            <a:r>
              <a:rPr lang="fr-FR" sz="2400" b="1" dirty="0"/>
              <a:t>d’une application intelligente qui permet la gestion des</a:t>
            </a:r>
          </a:p>
          <a:p>
            <a:pPr algn="ctr"/>
            <a:r>
              <a:rPr lang="fr-FR" sz="2400" b="1" dirty="0" smtClean="0"/>
              <a:t>Réservation </a:t>
            </a:r>
            <a:r>
              <a:rPr lang="fr-FR" sz="2400" b="1" dirty="0"/>
              <a:t>de places dans les parkings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1827" y="2240232"/>
            <a:ext cx="2003426" cy="3848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81548" y="6356349"/>
            <a:ext cx="518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Extrait de l’interface graphique de l’application mobile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xmlns="" val="30999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Partenaires</a:t>
            </a: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strategiques</a:t>
            </a:r>
            <a:endParaRPr 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5848" y="2144584"/>
            <a:ext cx="605713" cy="605713"/>
          </a:xfrm>
          <a:prstGeom prst="rect">
            <a:avLst/>
          </a:prstGeom>
        </p:spPr>
      </p:pic>
      <p:pic>
        <p:nvPicPr>
          <p:cNvPr id="9" name="Imag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36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Partenaires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strategiques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6327" y="2970856"/>
            <a:ext cx="3573673" cy="142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71523" y="1485986"/>
            <a:ext cx="4672891" cy="31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32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Sources de </a:t>
            </a:r>
          </a:p>
          <a:p>
            <a:pPr algn="ctr"/>
            <a:r>
              <a:rPr lang="en-US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coûts</a:t>
            </a:r>
            <a:endParaRPr lang="en-US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3905" y="2142641"/>
            <a:ext cx="609600" cy="609600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362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3571" y="1311215"/>
            <a:ext cx="9862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Ce projet consiste </a:t>
            </a:r>
            <a:r>
              <a:rPr lang="fr-FR" b="1" dirty="0" smtClean="0"/>
              <a:t>à </a:t>
            </a:r>
            <a:r>
              <a:rPr lang="fr-FR" b="1" dirty="0" smtClean="0"/>
              <a:t>offrir une solution </a:t>
            </a:r>
            <a:r>
              <a:rPr lang="fr-FR" b="1" dirty="0" err="1" smtClean="0"/>
              <a:t>pûrement</a:t>
            </a:r>
            <a:r>
              <a:rPr lang="fr-FR" b="1" dirty="0" smtClean="0"/>
              <a:t> algorithmique  </a:t>
            </a:r>
          </a:p>
          <a:p>
            <a:pPr algn="ctr"/>
            <a:r>
              <a:rPr lang="fr-FR" b="1" dirty="0" smtClean="0"/>
              <a:t>Pour élaboré l’objectif de l’organisation et l’optimisation des parkings avec le coût </a:t>
            </a:r>
            <a:r>
              <a:rPr lang="fr-FR" b="1" dirty="0" smtClean="0"/>
              <a:t> le plus </a:t>
            </a:r>
            <a:r>
              <a:rPr lang="fr-FR" b="1" dirty="0" smtClean="0"/>
              <a:t>minimal possible </a:t>
            </a:r>
            <a:endParaRPr lang="fr-FR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5177" y="2272857"/>
            <a:ext cx="6586190" cy="395171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8194" y="300446"/>
            <a:ext cx="242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Sources de coût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xmlns="" val="17606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THANK </a:t>
            </a:r>
            <a:r>
              <a:rPr lang="en-US" sz="5400" dirty="0">
                <a:latin typeface="+mj-lt"/>
              </a:rPr>
              <a:t>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570" t="10000" r="17737" b="10444"/>
          <a:stretch/>
        </p:blipFill>
        <p:spPr>
          <a:xfrm>
            <a:off x="3309261" y="58061"/>
            <a:ext cx="5573478" cy="5573478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53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Pourquoi</a:t>
            </a:r>
            <a:r>
              <a:rPr lang="en-US" sz="2800" b="1" dirty="0" smtClean="0">
                <a:solidFill>
                  <a:schemeClr val="tx1"/>
                </a:solidFill>
              </a:rPr>
              <a:t>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4122" y="3397478"/>
            <a:ext cx="4310260" cy="131966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561908" y="2037806"/>
            <a:ext cx="4715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smtClean="0">
                <a:solidFill>
                  <a:srgbClr val="FF0000"/>
                </a:solidFill>
              </a:rPr>
              <a:t>Problématique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12" name="Image 11" descr="trafficjam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332" y="1398594"/>
            <a:ext cx="5029089" cy="45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1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Pourquoi</a:t>
            </a:r>
            <a:r>
              <a:rPr lang="en-US" sz="2800" b="1" dirty="0" smtClean="0">
                <a:solidFill>
                  <a:schemeClr val="tx1"/>
                </a:solidFill>
              </a:rPr>
              <a:t>?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Image 9" descr="voitu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9393" y="1221550"/>
            <a:ext cx="8712149" cy="48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1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b="1" smtClean="0">
                <a:solidFill>
                  <a:schemeClr val="tx1"/>
                </a:solidFill>
              </a:rPr>
              <a:pPr/>
              <a:t>11/30/2019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2"/>
                </a:solidFill>
              </a:rPr>
              <a:t>Introduction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3166" y="2031517"/>
            <a:ext cx="711077" cy="711077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66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2406" y="887596"/>
            <a:ext cx="4586199" cy="408712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689564" y="5133703"/>
            <a:ext cx="44152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smtClean="0">
                <a:solidFill>
                  <a:srgbClr val="C00000"/>
                </a:solidFill>
              </a:rPr>
              <a:t>Solution</a:t>
            </a:r>
            <a:endParaRPr lang="fr-FR" sz="4400" b="1" dirty="0" smtClean="0">
              <a:solidFill>
                <a:srgbClr val="C00000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21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9459440" y="97712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Business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model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xmlns="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xmlns="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xmlns="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xmlns="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xmlns="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xmlns="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7EC010D9-716C-4DFE-9BAE-AA15065FC16D}"/>
              </a:ext>
            </a:extLst>
          </p:cNvPr>
          <p:cNvSpPr txBox="1"/>
          <p:nvPr/>
        </p:nvSpPr>
        <p:spPr>
          <a:xfrm>
            <a:off x="7770109" y="670024"/>
            <a:ext cx="151865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Les clients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0368B741-9BE2-408D-8EC8-FDFFCCA130F2}"/>
              </a:ext>
            </a:extLst>
          </p:cNvPr>
          <p:cNvSpPr txBox="1"/>
          <p:nvPr/>
        </p:nvSpPr>
        <p:spPr>
          <a:xfrm>
            <a:off x="8802784" y="2688067"/>
            <a:ext cx="236842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Proposition de </a:t>
            </a:r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valeur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FB3CA6C2-D2A0-4481-9944-D320259C88C6}"/>
              </a:ext>
            </a:extLst>
          </p:cNvPr>
          <p:cNvSpPr txBox="1"/>
          <p:nvPr/>
        </p:nvSpPr>
        <p:spPr>
          <a:xfrm>
            <a:off x="8073733" y="5821413"/>
            <a:ext cx="2148569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La relation client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B51B4813-5B76-42C9-9FF7-617D29BC549A}"/>
              </a:ext>
            </a:extLst>
          </p:cNvPr>
          <p:cNvSpPr txBox="1"/>
          <p:nvPr/>
        </p:nvSpPr>
        <p:spPr>
          <a:xfrm flipH="1">
            <a:off x="2093148" y="5821413"/>
            <a:ext cx="2025122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Sources de revenue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CCFCD813-4834-439C-AB96-3288C83DE75D}"/>
              </a:ext>
            </a:extLst>
          </p:cNvPr>
          <p:cNvSpPr txBox="1"/>
          <p:nvPr/>
        </p:nvSpPr>
        <p:spPr>
          <a:xfrm>
            <a:off x="8797237" y="4443331"/>
            <a:ext cx="151865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Distribution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875E7094-ED57-4D45-8048-22D386090B54}"/>
              </a:ext>
            </a:extLst>
          </p:cNvPr>
          <p:cNvSpPr txBox="1"/>
          <p:nvPr/>
        </p:nvSpPr>
        <p:spPr>
          <a:xfrm>
            <a:off x="1485901" y="4443331"/>
            <a:ext cx="190886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Ressources</a:t>
            </a:r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clés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xmlns="" id="{36E76328-72C9-4B9D-8CE0-A57CC641427E}"/>
              </a:ext>
            </a:extLst>
          </p:cNvPr>
          <p:cNvSpPr>
            <a:spLocks/>
          </p:cNvSpPr>
          <p:nvPr/>
        </p:nvSpPr>
        <p:spPr bwMode="auto">
          <a:xfrm rot="16200000">
            <a:off x="4343727" y="825657"/>
            <a:ext cx="1442426" cy="1511459"/>
          </a:xfrm>
          <a:custGeom>
            <a:avLst/>
            <a:gdLst>
              <a:gd name="T0" fmla="*/ 0 w 103"/>
              <a:gd name="T1" fmla="*/ 58 h 108"/>
              <a:gd name="T2" fmla="*/ 58 w 103"/>
              <a:gd name="T3" fmla="*/ 0 h 108"/>
              <a:gd name="T4" fmla="*/ 103 w 103"/>
              <a:gd name="T5" fmla="*/ 108 h 108"/>
              <a:gd name="T6" fmla="*/ 21 w 103"/>
              <a:gd name="T7" fmla="*/ 108 h 108"/>
              <a:gd name="T8" fmla="*/ 0 w 103"/>
              <a:gd name="T9" fmla="*/ 5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108">
                <a:moveTo>
                  <a:pt x="0" y="58"/>
                </a:moveTo>
                <a:cubicBezTo>
                  <a:pt x="58" y="0"/>
                  <a:pt x="58" y="0"/>
                  <a:pt x="58" y="0"/>
                </a:cubicBezTo>
                <a:cubicBezTo>
                  <a:pt x="84" y="29"/>
                  <a:pt x="100" y="67"/>
                  <a:pt x="103" y="108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18" y="90"/>
                  <a:pt x="11" y="73"/>
                  <a:pt x="0" y="5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Freeform 7">
            <a:extLst>
              <a:ext uri="{FF2B5EF4-FFF2-40B4-BE49-F238E27FC236}">
                <a16:creationId xmlns:a16="http://schemas.microsoft.com/office/drawing/2014/main" xmlns="" id="{D3F11AAF-8333-456A-8917-E09B48A8FB94}"/>
              </a:ext>
            </a:extLst>
          </p:cNvPr>
          <p:cNvSpPr>
            <a:spLocks/>
          </p:cNvSpPr>
          <p:nvPr/>
        </p:nvSpPr>
        <p:spPr bwMode="auto">
          <a:xfrm rot="15962056">
            <a:off x="3368809" y="1804835"/>
            <a:ext cx="1513276" cy="1442426"/>
          </a:xfrm>
          <a:custGeom>
            <a:avLst/>
            <a:gdLst>
              <a:gd name="T0" fmla="*/ 0 w 108"/>
              <a:gd name="T1" fmla="*/ 82 h 103"/>
              <a:gd name="T2" fmla="*/ 0 w 108"/>
              <a:gd name="T3" fmla="*/ 0 h 103"/>
              <a:gd name="T4" fmla="*/ 108 w 108"/>
              <a:gd name="T5" fmla="*/ 45 h 103"/>
              <a:gd name="T6" fmla="*/ 50 w 108"/>
              <a:gd name="T7" fmla="*/ 103 h 103"/>
              <a:gd name="T8" fmla="*/ 0 w 108"/>
              <a:gd name="T9" fmla="*/ 8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103">
                <a:moveTo>
                  <a:pt x="0" y="82"/>
                </a:moveTo>
                <a:cubicBezTo>
                  <a:pt x="0" y="0"/>
                  <a:pt x="0" y="0"/>
                  <a:pt x="0" y="0"/>
                </a:cubicBezTo>
                <a:cubicBezTo>
                  <a:pt x="41" y="3"/>
                  <a:pt x="79" y="19"/>
                  <a:pt x="108" y="45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36" y="92"/>
                  <a:pt x="18" y="85"/>
                  <a:pt x="0" y="82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875E7094-ED57-4D45-8048-22D386090B54}"/>
              </a:ext>
            </a:extLst>
          </p:cNvPr>
          <p:cNvSpPr txBox="1"/>
          <p:nvPr/>
        </p:nvSpPr>
        <p:spPr>
          <a:xfrm>
            <a:off x="1588344" y="2672027"/>
            <a:ext cx="151865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Activités</a:t>
            </a:r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clés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D89B67D-4950-441B-8E3E-BDD4BAEE1098}"/>
              </a:ext>
            </a:extLst>
          </p:cNvPr>
          <p:cNvSpPr txBox="1"/>
          <p:nvPr/>
        </p:nvSpPr>
        <p:spPr>
          <a:xfrm>
            <a:off x="2691644" y="221099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07</a:t>
            </a:r>
            <a:endParaRPr 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75E7094-ED57-4D45-8048-22D386090B54}"/>
              </a:ext>
            </a:extLst>
          </p:cNvPr>
          <p:cNvSpPr txBox="1"/>
          <p:nvPr/>
        </p:nvSpPr>
        <p:spPr>
          <a:xfrm>
            <a:off x="1432893" y="1087422"/>
            <a:ext cx="2604341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Partenaires</a:t>
            </a:r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strategiques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D89B67D-4950-441B-8E3E-BDD4BAEE1098}"/>
              </a:ext>
            </a:extLst>
          </p:cNvPr>
          <p:cNvSpPr txBox="1"/>
          <p:nvPr/>
        </p:nvSpPr>
        <p:spPr>
          <a:xfrm>
            <a:off x="4005586" y="72089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08</a:t>
            </a:r>
            <a:endParaRPr 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0848" y="1221276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8248" y="2318129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151" y="3744448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37878" y="4995625"/>
            <a:ext cx="634498" cy="634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84652" y="5024200"/>
            <a:ext cx="619125" cy="619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8244" y="3695398"/>
            <a:ext cx="981075" cy="981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6597" y="2332234"/>
            <a:ext cx="693731" cy="693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5467" y="1242269"/>
            <a:ext cx="605713" cy="60571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970848" y="2306148"/>
            <a:ext cx="2173856" cy="2173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5160512" y="2504438"/>
            <a:ext cx="1794528" cy="17945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FD89B67D-4950-441B-8E3E-BDD4BAEE1098}"/>
              </a:ext>
            </a:extLst>
          </p:cNvPr>
          <p:cNvSpPr txBox="1"/>
          <p:nvPr/>
        </p:nvSpPr>
        <p:spPr>
          <a:xfrm>
            <a:off x="5754152" y="2773797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09</a:t>
            </a:r>
            <a:endParaRPr 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Segoe UI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368B741-9BE2-408D-8EC8-FDFFCCA130F2}"/>
              </a:ext>
            </a:extLst>
          </p:cNvPr>
          <p:cNvSpPr txBox="1"/>
          <p:nvPr/>
        </p:nvSpPr>
        <p:spPr>
          <a:xfrm>
            <a:off x="4864386" y="3230361"/>
            <a:ext cx="2368424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Sources de </a:t>
            </a:r>
            <a:endParaRPr lang="en-US" sz="2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/>
            <a:r>
              <a:rPr 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coûts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7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307563" y="1905360"/>
            <a:ext cx="4209690" cy="420969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bg2"/>
                </a:solidFill>
              </a:rPr>
              <a:t>Les C</a:t>
            </a:r>
            <a:r>
              <a:rPr lang="en-US" sz="7200" b="1" dirty="0" smtClean="0">
                <a:solidFill>
                  <a:schemeClr val="bg2"/>
                </a:solidFill>
              </a:rPr>
              <a:t>lients</a:t>
            </a:r>
            <a:endParaRPr lang="en-US" sz="7200" b="1" dirty="0">
              <a:solidFill>
                <a:schemeClr val="bg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80158" y="1778894"/>
            <a:ext cx="1337095" cy="133709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3166" y="2031517"/>
            <a:ext cx="711077" cy="711077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850008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48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4ABBA9B-1329-47B1-9E6B-E01B6F3823E7}"/>
              </a:ext>
            </a:extLst>
          </p:cNvPr>
          <p:cNvSpPr/>
          <p:nvPr/>
        </p:nvSpPr>
        <p:spPr>
          <a:xfrm>
            <a:off x="0" y="0"/>
            <a:ext cx="2732560" cy="995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Les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Clients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974785" cy="365125"/>
          </a:xfrm>
        </p:spPr>
        <p:txBody>
          <a:bodyPr/>
          <a:lstStyle/>
          <a:p>
            <a:fld id="{AC123CF5-7D66-4CD0-9E7B-9C396B7C8ADE}" type="datetime1">
              <a:rPr lang="en-US" smtClean="0">
                <a:solidFill>
                  <a:schemeClr val="bg1"/>
                </a:solidFill>
              </a:rPr>
              <a:pPr/>
              <a:t>11/30/2019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72447" y="835671"/>
            <a:ext cx="5238153" cy="565720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545874" y="953589"/>
            <a:ext cx="3618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Tout motorisé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98171" y="3291840"/>
            <a:ext cx="1789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est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000309" y="3278778"/>
            <a:ext cx="275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concerné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7578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262</Words>
  <Application>Microsoft Office PowerPoint</Application>
  <PresentationFormat>Personnalisé</PresentationFormat>
  <Paragraphs>122</Paragraphs>
  <Slides>27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9" baseType="lpstr">
      <vt:lpstr>Office Theme</vt:lpstr>
      <vt:lpstr>Image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boulbeba</dc:creator>
  <cp:keywords/>
  <dc:description/>
  <cp:lastModifiedBy>samsung</cp:lastModifiedBy>
  <cp:revision>128</cp:revision>
  <dcterms:created xsi:type="dcterms:W3CDTF">2018-05-07T03:42:01Z</dcterms:created>
  <dcterms:modified xsi:type="dcterms:W3CDTF">2019-11-30T13:43:32Z</dcterms:modified>
  <cp:category/>
</cp:coreProperties>
</file>